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3" d="100"/>
          <a:sy n="73" d="100"/>
        </p:scale>
        <p:origin x="-114" y="-4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7" name="サブタイトル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30" name="日付プレースホル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19" name="フッター プレースホル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スライド番号プレースホル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コンテンツ プレースホルダ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 つの角を丸めた四角形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6/29/2026</a:t>
            </a:fld>
            <a:endParaRPr 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10" name="フリーフォーム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フリーフォーム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フリーフォーム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フリーフォーム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タイトル プレースホルダ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0" name="テキスト プレースホルダ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0" name="日付プレースホルダ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6/29/2026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2" name="フッター プレースホルダ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&lt;#&gt;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フリーフォーム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フリーフォーム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1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1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1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548640"/>
            <a:ext cx="457200" cy="457200"/>
          </a:xfrm>
          <a:prstGeom prst="ellipse">
            <a:avLst/>
          </a:prstGeom>
          <a:solidFill>
            <a:srgbClr val="0F6F6B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548640"/>
            <a:ext cx="457200" cy="457200"/>
          </a:xfrm>
          <a:prstGeom prst="ellipse">
            <a:avLst/>
          </a:prstGeom>
          <a:solidFill>
            <a:srgbClr val="0F6F6B">
              <a:alpha val="2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424160" y="548640"/>
            <a:ext cx="457200" cy="457200"/>
          </a:xfrm>
          <a:prstGeom prst="ellipse">
            <a:avLst/>
          </a:prstGeom>
          <a:solidFill>
            <a:srgbClr val="0F6F6B">
              <a:alpha val="4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8778240" y="1371600"/>
            <a:ext cx="457200" cy="457200"/>
          </a:xfrm>
          <a:prstGeom prst="ellipse">
            <a:avLst/>
          </a:prstGeom>
          <a:solidFill>
            <a:srgbClr val="0F6F6B">
              <a:alpha val="25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9601200" y="1371600"/>
            <a:ext cx="457200" cy="457200"/>
          </a:xfrm>
          <a:prstGeom prst="ellipse">
            <a:avLst/>
          </a:prstGeom>
          <a:solidFill>
            <a:srgbClr val="0F6F6B">
              <a:alpha val="45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233172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SQL課題 第1章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914400" y="324612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i="1" smtClean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データベース操作の基本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914400" y="3977640"/>
            <a:ext cx="0" cy="0"/>
          </a:xfrm>
          <a:prstGeom prst="line">
            <a:avLst/>
          </a:prstGeom>
          <a:noFill/>
          <a:ln/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631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640080"/>
            <a:ext cx="5486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まとめ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914400" y="13258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「データベース操作の全体像」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883768" y="2194560"/>
            <a:ext cx="1600200" cy="1188720"/>
          </a:xfrm>
          <a:prstGeom prst="roundRect">
            <a:avLst>
              <a:gd name="adj" fmla="val 7692"/>
            </a:avLst>
          </a:prstGeom>
          <a:solidFill>
            <a:srgbClr val="0F6F6B"/>
          </a:solidFill>
          <a:ln/>
        </p:spPr>
      </p:sp>
      <p:sp>
        <p:nvSpPr>
          <p:cNvPr id="5" name="Text 3"/>
          <p:cNvSpPr/>
          <p:nvPr/>
        </p:nvSpPr>
        <p:spPr>
          <a:xfrm>
            <a:off x="883768" y="2359152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序章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929488" y="27432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型を知る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2483968" y="2194560"/>
            <a:ext cx="1737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C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648560" y="2194560"/>
            <a:ext cx="1600200" cy="1188720"/>
          </a:xfrm>
          <a:prstGeom prst="roundRect">
            <a:avLst>
              <a:gd name="adj" fmla="val 7692"/>
            </a:avLst>
          </a:prstGeom>
          <a:solidFill>
            <a:srgbClr val="0F6F6B"/>
          </a:solidFill>
          <a:ln/>
        </p:spPr>
      </p:sp>
      <p:sp>
        <p:nvSpPr>
          <p:cNvPr id="9" name="Text 7"/>
          <p:cNvSpPr/>
          <p:nvPr/>
        </p:nvSpPr>
        <p:spPr>
          <a:xfrm>
            <a:off x="2648560" y="2359152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694280" y="27432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作る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4248760" y="2194560"/>
            <a:ext cx="1737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C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413352" y="2194560"/>
            <a:ext cx="1600200" cy="1188720"/>
          </a:xfrm>
          <a:prstGeom prst="roundRect">
            <a:avLst>
              <a:gd name="adj" fmla="val 7692"/>
            </a:avLst>
          </a:prstGeom>
          <a:solidFill>
            <a:srgbClr val="0F6F6B"/>
          </a:solidFill>
          <a:ln/>
        </p:spPr>
      </p:sp>
      <p:sp>
        <p:nvSpPr>
          <p:cNvPr id="13" name="Text 11"/>
          <p:cNvSpPr/>
          <p:nvPr/>
        </p:nvSpPr>
        <p:spPr>
          <a:xfrm>
            <a:off x="4413352" y="2359152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459072" y="27432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参照する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013552" y="2194560"/>
            <a:ext cx="1737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C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178144" y="2194560"/>
            <a:ext cx="1600200" cy="1188720"/>
          </a:xfrm>
          <a:prstGeom prst="roundRect">
            <a:avLst>
              <a:gd name="adj" fmla="val 7692"/>
            </a:avLst>
          </a:prstGeom>
          <a:solidFill>
            <a:srgbClr val="0F6F6B"/>
          </a:solidFill>
          <a:ln/>
        </p:spPr>
      </p:sp>
      <p:sp>
        <p:nvSpPr>
          <p:cNvPr id="17" name="Text 15"/>
          <p:cNvSpPr/>
          <p:nvPr/>
        </p:nvSpPr>
        <p:spPr>
          <a:xfrm>
            <a:off x="6178144" y="2359152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223864" y="27432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操作する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778344" y="2194560"/>
            <a:ext cx="1737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C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7942936" y="2194560"/>
            <a:ext cx="1600200" cy="1188720"/>
          </a:xfrm>
          <a:prstGeom prst="roundRect">
            <a:avLst>
              <a:gd name="adj" fmla="val 7692"/>
            </a:avLst>
          </a:prstGeom>
          <a:solidFill>
            <a:srgbClr val="0F6F6B"/>
          </a:solidFill>
          <a:ln/>
        </p:spPr>
      </p:sp>
      <p:sp>
        <p:nvSpPr>
          <p:cNvPr id="21" name="Text 19"/>
          <p:cNvSpPr/>
          <p:nvPr/>
        </p:nvSpPr>
        <p:spPr>
          <a:xfrm>
            <a:off x="7942936" y="2359152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988656" y="27432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構造を変える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543136" y="2194560"/>
            <a:ext cx="1737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9FC9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9707728" y="2194560"/>
            <a:ext cx="1600200" cy="1188720"/>
          </a:xfrm>
          <a:prstGeom prst="roundRect">
            <a:avLst>
              <a:gd name="adj" fmla="val 7692"/>
            </a:avLst>
          </a:prstGeom>
          <a:solidFill>
            <a:srgbClr val="0F6F6B"/>
          </a:solidFill>
          <a:ln/>
        </p:spPr>
      </p:sp>
      <p:sp>
        <p:nvSpPr>
          <p:cNvPr id="25" name="Text 23"/>
          <p:cNvSpPr/>
          <p:nvPr/>
        </p:nvSpPr>
        <p:spPr>
          <a:xfrm>
            <a:off x="9707728" y="2359152"/>
            <a:ext cx="1600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⑤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753448" y="2743200"/>
            <a:ext cx="1508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守る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1280160" y="416052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1280160" y="4663440"/>
            <a:ext cx="96012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40000"/>
              </a:lnSpc>
              <a:spcAft>
                <a:spcPts val="800"/>
              </a:spcAft>
              <a:buSzPct val="100000"/>
              <a:buChar char="•"/>
            </a:pPr>
            <a:endParaRPr lang="en-US" sz="1400" dirty="0"/>
          </a:p>
        </p:txBody>
      </p:sp>
      <p:pic>
        <p:nvPicPr>
          <p:cNvPr id="1027" name="Picture 3" descr="C:\Users\TakumiNishigaya\Downloads\ChatGPT Image 2026年6月29日 14_24_0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9311" y="1"/>
            <a:ext cx="12211311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本日の発表内容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データ型の理解から、データベース操作・バックアップまでの流れ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777240" y="1920240"/>
            <a:ext cx="548640" cy="5486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6" name="Image 0" descr="/home/claude/sql_pptx/icon_hashta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" y="2048256"/>
            <a:ext cx="292608" cy="29260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463040" y="189280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序章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77240" y="256032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データ型について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4297680" y="169164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526280" y="1920240"/>
            <a:ext cx="548640" cy="5486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11" name="Image 1" descr="/home/claude/sql_pptx/icon_pluscirc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4296" y="2048256"/>
            <a:ext cx="292608" cy="29260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212080" y="189280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26280" y="256032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データの作成</a:t>
            </a:r>
            <a:endParaRPr lang="en-US" sz="1700" dirty="0"/>
          </a:p>
        </p:txBody>
      </p:sp>
      <p:sp>
        <p:nvSpPr>
          <p:cNvPr id="14" name="Shape 10"/>
          <p:cNvSpPr/>
          <p:nvPr/>
        </p:nvSpPr>
        <p:spPr>
          <a:xfrm>
            <a:off x="8046720" y="169164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275320" y="1920240"/>
            <a:ext cx="548640" cy="5486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16" name="Image 2" descr="/home/claude/sql_pptx/icon_filt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03336" y="2048256"/>
            <a:ext cx="292608" cy="29260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961120" y="189280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275320" y="256032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データ参照の基本</a:t>
            </a:r>
            <a:endParaRPr lang="en-US" sz="1700" dirty="0"/>
          </a:p>
        </p:txBody>
      </p:sp>
      <p:sp>
        <p:nvSpPr>
          <p:cNvPr id="19" name="Shape 14"/>
          <p:cNvSpPr/>
          <p:nvPr/>
        </p:nvSpPr>
        <p:spPr>
          <a:xfrm>
            <a:off x="548640" y="393192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777240" y="4160520"/>
            <a:ext cx="548640" cy="5486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21" name="Image 3" descr="/home/claude/sql_pptx/icon_sync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256" y="4288536"/>
            <a:ext cx="292608" cy="2926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463040" y="413308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77240" y="480060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データ入力・変更・削除</a:t>
            </a:r>
            <a:endParaRPr lang="en-US" sz="1700" dirty="0"/>
          </a:p>
        </p:txBody>
      </p:sp>
      <p:sp>
        <p:nvSpPr>
          <p:cNvPr id="24" name="Shape 18"/>
          <p:cNvSpPr/>
          <p:nvPr/>
        </p:nvSpPr>
        <p:spPr>
          <a:xfrm>
            <a:off x="4297680" y="393192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526280" y="4160520"/>
            <a:ext cx="548640" cy="5486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26" name="Image 4" descr="/home/claude/sql_pptx/icon_layer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54296" y="4288536"/>
            <a:ext cx="292608" cy="292608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212080" y="413308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4526280" y="480060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テーブル操作</a:t>
            </a:r>
            <a:endParaRPr lang="en-US" sz="1700" dirty="0"/>
          </a:p>
        </p:txBody>
      </p:sp>
      <p:sp>
        <p:nvSpPr>
          <p:cNvPr id="29" name="Shape 22"/>
          <p:cNvSpPr/>
          <p:nvPr/>
        </p:nvSpPr>
        <p:spPr>
          <a:xfrm>
            <a:off x="8046720" y="3931920"/>
            <a:ext cx="3520440" cy="1965960"/>
          </a:xfrm>
          <a:prstGeom prst="roundRect">
            <a:avLst>
              <a:gd name="adj" fmla="val 4651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275320" y="4160520"/>
            <a:ext cx="548640" cy="5486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31" name="Image 5" descr="/home/claude/sql_pptx/icon_undo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3336" y="4288536"/>
            <a:ext cx="292608" cy="292608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961120" y="4133088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⑤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8275320" y="4800600"/>
            <a:ext cx="3063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7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バックアップ・リストア(1)</a:t>
            </a:r>
            <a:endParaRPr lang="en-US" sz="1700" dirty="0"/>
          </a:p>
        </p:txBody>
      </p:sp>
      <p:sp>
        <p:nvSpPr>
          <p:cNvPr id="34" name="Text 26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35" name="Text 27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F6F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序章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4028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データ型について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MySQLで扱う代表的なデータ型を、3つの系統で整理</a:t>
            </a:r>
            <a:endParaRPr lang="en-US" sz="1400" dirty="0"/>
          </a:p>
        </p:txBody>
      </p:sp>
      <p:grpSp>
        <p:nvGrpSpPr>
          <p:cNvPr id="29" name="グループ化 28"/>
          <p:cNvGrpSpPr/>
          <p:nvPr/>
        </p:nvGrpSpPr>
        <p:grpSpPr>
          <a:xfrm>
            <a:off x="548640" y="1554480"/>
            <a:ext cx="3429000" cy="3749040"/>
            <a:chOff x="548640" y="1554480"/>
            <a:chExt cx="3429000" cy="3749040"/>
          </a:xfrm>
        </p:grpSpPr>
        <p:sp>
          <p:nvSpPr>
            <p:cNvPr id="6" name="Shape 4"/>
            <p:cNvSpPr/>
            <p:nvPr/>
          </p:nvSpPr>
          <p:spPr>
            <a:xfrm>
              <a:off x="548640" y="1554480"/>
              <a:ext cx="3429000" cy="3749040"/>
            </a:xfrm>
            <a:prstGeom prst="roundRect">
              <a:avLst>
                <a:gd name="adj" fmla="val 2667"/>
              </a:avLst>
            </a:prstGeom>
            <a:solidFill>
              <a:srgbClr val="FFFFFF"/>
            </a:solidFill>
            <a:ln w="12700">
              <a:solidFill>
                <a:srgbClr val="D8E8E6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" name="Shape 5"/>
            <p:cNvSpPr/>
            <p:nvPr/>
          </p:nvSpPr>
          <p:spPr>
            <a:xfrm>
              <a:off x="548640" y="1554480"/>
              <a:ext cx="3429000" cy="914400"/>
            </a:xfrm>
            <a:prstGeom prst="rect">
              <a:avLst/>
            </a:prstGeom>
            <a:solidFill>
              <a:srgbClr val="0F6F6B"/>
            </a:solidFill>
            <a:ln/>
          </p:spPr>
        </p:sp>
        <p:sp>
          <p:nvSpPr>
            <p:cNvPr id="8" name="Shape 6"/>
            <p:cNvSpPr/>
            <p:nvPr/>
          </p:nvSpPr>
          <p:spPr>
            <a:xfrm>
              <a:off x="1943100" y="1719072"/>
              <a:ext cx="640080" cy="640080"/>
            </a:xfrm>
            <a:prstGeom prst="ellipse">
              <a:avLst/>
            </a:prstGeom>
            <a:solidFill>
              <a:srgbClr val="16313A"/>
            </a:solidFill>
            <a:ln/>
          </p:spPr>
        </p:sp>
        <p:pic>
          <p:nvPicPr>
            <p:cNvPr id="9" name="Image 0" descr="/home/claude/sql_pptx/icon_hashtag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80260" y="1856232"/>
              <a:ext cx="365760" cy="365760"/>
            </a:xfrm>
            <a:prstGeom prst="rect">
              <a:avLst/>
            </a:prstGeom>
          </p:spPr>
        </p:pic>
        <p:sp>
          <p:nvSpPr>
            <p:cNvPr id="10" name="Text 7"/>
            <p:cNvSpPr/>
            <p:nvPr/>
          </p:nvSpPr>
          <p:spPr>
            <a:xfrm>
              <a:off x="548640" y="2606040"/>
              <a:ext cx="34290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9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数値系</a:t>
              </a:r>
              <a:endParaRPr lang="en-US" sz="19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777240" y="3154680"/>
              <a:ext cx="2971800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5000"/>
                </a:lnSpc>
                <a:buNone/>
              </a:pPr>
              <a:r>
                <a:rPr lang="en-US" sz="1250" b="1" dirty="0">
                  <a:solidFill>
                    <a:srgbClr val="0F6F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int / smallint / bigint / float / decimal など</a:t>
              </a:r>
              <a:endParaRPr lang="en-US" sz="125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777240" y="4160520"/>
              <a:ext cx="2971800" cy="1005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整数や小数、金額などの数を入れる型</a:t>
              </a:r>
              <a:endParaRPr lang="en-US" sz="1250" dirty="0"/>
            </a:p>
          </p:txBody>
        </p:sp>
      </p:grpSp>
      <p:grpSp>
        <p:nvGrpSpPr>
          <p:cNvPr id="30" name="グループ化 29"/>
          <p:cNvGrpSpPr/>
          <p:nvPr/>
        </p:nvGrpSpPr>
        <p:grpSpPr>
          <a:xfrm>
            <a:off x="4251960" y="1554480"/>
            <a:ext cx="3429000" cy="3749040"/>
            <a:chOff x="4251960" y="1554480"/>
            <a:chExt cx="3429000" cy="3749040"/>
          </a:xfrm>
        </p:grpSpPr>
        <p:sp>
          <p:nvSpPr>
            <p:cNvPr id="13" name="Shape 10"/>
            <p:cNvSpPr/>
            <p:nvPr/>
          </p:nvSpPr>
          <p:spPr>
            <a:xfrm>
              <a:off x="4251960" y="1554480"/>
              <a:ext cx="3429000" cy="3749040"/>
            </a:xfrm>
            <a:prstGeom prst="roundRect">
              <a:avLst>
                <a:gd name="adj" fmla="val 2667"/>
              </a:avLst>
            </a:prstGeom>
            <a:solidFill>
              <a:srgbClr val="FFFFFF"/>
            </a:solidFill>
            <a:ln w="12700">
              <a:solidFill>
                <a:srgbClr val="D8E8E6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14" name="Shape 11"/>
            <p:cNvSpPr/>
            <p:nvPr/>
          </p:nvSpPr>
          <p:spPr>
            <a:xfrm>
              <a:off x="4251960" y="1554480"/>
              <a:ext cx="3429000" cy="914400"/>
            </a:xfrm>
            <a:prstGeom prst="rect">
              <a:avLst/>
            </a:prstGeom>
            <a:solidFill>
              <a:srgbClr val="0F6F6B"/>
            </a:solidFill>
            <a:ln/>
          </p:spPr>
        </p:sp>
        <p:sp>
          <p:nvSpPr>
            <p:cNvPr id="15" name="Shape 12"/>
            <p:cNvSpPr/>
            <p:nvPr/>
          </p:nvSpPr>
          <p:spPr>
            <a:xfrm>
              <a:off x="5646420" y="1719072"/>
              <a:ext cx="640080" cy="640080"/>
            </a:xfrm>
            <a:prstGeom prst="ellipse">
              <a:avLst/>
            </a:prstGeom>
            <a:solidFill>
              <a:srgbClr val="16313A"/>
            </a:solidFill>
            <a:ln/>
          </p:spPr>
        </p:sp>
        <p:pic>
          <p:nvPicPr>
            <p:cNvPr id="16" name="Image 1" descr="/home/claude/sql_pptx/icon_font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83580" y="1856232"/>
              <a:ext cx="365760" cy="365760"/>
            </a:xfrm>
            <a:prstGeom prst="rect">
              <a:avLst/>
            </a:prstGeom>
          </p:spPr>
        </p:pic>
        <p:sp>
          <p:nvSpPr>
            <p:cNvPr id="17" name="Text 13"/>
            <p:cNvSpPr/>
            <p:nvPr/>
          </p:nvSpPr>
          <p:spPr>
            <a:xfrm>
              <a:off x="4251960" y="2606040"/>
              <a:ext cx="34290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9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文字列系</a:t>
              </a:r>
              <a:endParaRPr lang="en-US" sz="1900" dirty="0"/>
            </a:p>
          </p:txBody>
        </p:sp>
        <p:sp>
          <p:nvSpPr>
            <p:cNvPr id="18" name="Text 14"/>
            <p:cNvSpPr/>
            <p:nvPr/>
          </p:nvSpPr>
          <p:spPr>
            <a:xfrm>
              <a:off x="4480560" y="3154680"/>
              <a:ext cx="2971800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5000"/>
                </a:lnSpc>
                <a:buNone/>
              </a:pPr>
              <a:r>
                <a:rPr lang="en-US" sz="1250" b="1" dirty="0">
                  <a:solidFill>
                    <a:srgbClr val="0F6F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char / varchar / text / enum / set など</a:t>
              </a:r>
              <a:endParaRPr lang="en-US" sz="1250" dirty="0"/>
            </a:p>
          </p:txBody>
        </p:sp>
        <p:sp>
          <p:nvSpPr>
            <p:cNvPr id="19" name="Text 15"/>
            <p:cNvSpPr/>
            <p:nvPr/>
          </p:nvSpPr>
          <p:spPr>
            <a:xfrm>
              <a:off x="4480560" y="4160520"/>
              <a:ext cx="2971800" cy="1005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氏名や住所のような文字を入れる型</a:t>
              </a:r>
              <a:endParaRPr lang="en-US" sz="1250" dirty="0"/>
            </a:p>
          </p:txBody>
        </p:sp>
      </p:grpSp>
      <p:grpSp>
        <p:nvGrpSpPr>
          <p:cNvPr id="31" name="グループ化 30"/>
          <p:cNvGrpSpPr/>
          <p:nvPr/>
        </p:nvGrpSpPr>
        <p:grpSpPr>
          <a:xfrm>
            <a:off x="7955280" y="1554480"/>
            <a:ext cx="3429000" cy="3749040"/>
            <a:chOff x="7955280" y="1554480"/>
            <a:chExt cx="3429000" cy="3749040"/>
          </a:xfrm>
        </p:grpSpPr>
        <p:sp>
          <p:nvSpPr>
            <p:cNvPr id="20" name="Shape 16"/>
            <p:cNvSpPr/>
            <p:nvPr/>
          </p:nvSpPr>
          <p:spPr>
            <a:xfrm>
              <a:off x="7955280" y="1554480"/>
              <a:ext cx="3429000" cy="3749040"/>
            </a:xfrm>
            <a:prstGeom prst="roundRect">
              <a:avLst>
                <a:gd name="adj" fmla="val 2667"/>
              </a:avLst>
            </a:prstGeom>
            <a:solidFill>
              <a:srgbClr val="FFFFFF"/>
            </a:solidFill>
            <a:ln w="12700">
              <a:solidFill>
                <a:srgbClr val="D8E8E6"/>
              </a:solidFill>
              <a:prstDash val="solid"/>
            </a:ln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1" name="Shape 17"/>
            <p:cNvSpPr/>
            <p:nvPr/>
          </p:nvSpPr>
          <p:spPr>
            <a:xfrm>
              <a:off x="7955280" y="1554480"/>
              <a:ext cx="3429000" cy="914400"/>
            </a:xfrm>
            <a:prstGeom prst="rect">
              <a:avLst/>
            </a:prstGeom>
            <a:solidFill>
              <a:srgbClr val="0F6F6B"/>
            </a:solidFill>
            <a:ln/>
          </p:spPr>
        </p:sp>
        <p:sp>
          <p:nvSpPr>
            <p:cNvPr id="22" name="Shape 18"/>
            <p:cNvSpPr/>
            <p:nvPr/>
          </p:nvSpPr>
          <p:spPr>
            <a:xfrm>
              <a:off x="9349740" y="1719072"/>
              <a:ext cx="640080" cy="640080"/>
            </a:xfrm>
            <a:prstGeom prst="ellipse">
              <a:avLst/>
            </a:prstGeom>
            <a:solidFill>
              <a:srgbClr val="16313A"/>
            </a:solidFill>
            <a:ln/>
          </p:spPr>
        </p:sp>
        <p:pic>
          <p:nvPicPr>
            <p:cNvPr id="23" name="Image 2" descr="/home/claude/sql_pptx/icon_calendar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86900" y="1856232"/>
              <a:ext cx="365760" cy="365760"/>
            </a:xfrm>
            <a:prstGeom prst="rect">
              <a:avLst/>
            </a:prstGeom>
          </p:spPr>
        </p:pic>
        <p:sp>
          <p:nvSpPr>
            <p:cNvPr id="24" name="Text 19"/>
            <p:cNvSpPr/>
            <p:nvPr/>
          </p:nvSpPr>
          <p:spPr>
            <a:xfrm>
              <a:off x="7955280" y="2606040"/>
              <a:ext cx="34290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9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日付・時刻系</a:t>
              </a:r>
              <a:endParaRPr lang="en-US" sz="1900" dirty="0"/>
            </a:p>
          </p:txBody>
        </p:sp>
        <p:sp>
          <p:nvSpPr>
            <p:cNvPr id="25" name="Text 20"/>
            <p:cNvSpPr/>
            <p:nvPr/>
          </p:nvSpPr>
          <p:spPr>
            <a:xfrm>
              <a:off x="8183880" y="3154680"/>
              <a:ext cx="2971800" cy="9144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5000"/>
                </a:lnSpc>
                <a:buNone/>
              </a:pPr>
              <a:r>
                <a:rPr lang="en-US" sz="1250" b="1" dirty="0">
                  <a:solidFill>
                    <a:srgbClr val="0F6F6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date / time / datetime など</a:t>
              </a:r>
              <a:endParaRPr lang="en-US" sz="1250" dirty="0"/>
            </a:p>
          </p:txBody>
        </p:sp>
        <p:sp>
          <p:nvSpPr>
            <p:cNvPr id="26" name="Text 21"/>
            <p:cNvSpPr/>
            <p:nvPr/>
          </p:nvSpPr>
          <p:spPr>
            <a:xfrm>
              <a:off x="8183880" y="4160520"/>
              <a:ext cx="2971800" cy="1005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登録日や更新日時のような日付・時間を入れる型</a:t>
              </a:r>
              <a:endParaRPr lang="en-US" sz="1250" dirty="0"/>
            </a:p>
          </p:txBody>
        </p:sp>
      </p:grpSp>
      <p:sp>
        <p:nvSpPr>
          <p:cNvPr id="27" name="Text 22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28" name="Text 23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F6F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4028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データの作成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「データベース→テーブル→データ」の順に作る、3ステップの流れ</a:t>
            </a:r>
            <a:endParaRPr lang="en-US" sz="1400" dirty="0"/>
          </a:p>
        </p:txBody>
      </p:sp>
      <p:grpSp>
        <p:nvGrpSpPr>
          <p:cNvPr id="37" name="グループ化 36"/>
          <p:cNvGrpSpPr/>
          <p:nvPr/>
        </p:nvGrpSpPr>
        <p:grpSpPr>
          <a:xfrm>
            <a:off x="777240" y="1417320"/>
            <a:ext cx="3200400" cy="2331720"/>
            <a:chOff x="777240" y="1417320"/>
            <a:chExt cx="3200400" cy="2331720"/>
          </a:xfrm>
        </p:grpSpPr>
        <p:sp>
          <p:nvSpPr>
            <p:cNvPr id="6" name="Shape 4"/>
            <p:cNvSpPr/>
            <p:nvPr/>
          </p:nvSpPr>
          <p:spPr>
            <a:xfrm>
              <a:off x="777240" y="1417320"/>
              <a:ext cx="3200400" cy="2331720"/>
            </a:xfrm>
            <a:prstGeom prst="roundRect">
              <a:avLst>
                <a:gd name="adj" fmla="val 4706"/>
              </a:avLst>
            </a:prstGeom>
            <a:solidFill>
              <a:srgbClr val="E8F3F2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" name="Shape 5"/>
            <p:cNvSpPr/>
            <p:nvPr/>
          </p:nvSpPr>
          <p:spPr>
            <a:xfrm>
              <a:off x="2084832" y="1581912"/>
              <a:ext cx="585216" cy="585216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8" name="Image 0" descr="/home/claude/sql_pptx/icon_databas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21992" y="1719072"/>
              <a:ext cx="310896" cy="310896"/>
            </a:xfrm>
            <a:prstGeom prst="rect">
              <a:avLst/>
            </a:prstGeom>
          </p:spPr>
        </p:pic>
        <p:sp>
          <p:nvSpPr>
            <p:cNvPr id="9" name="Shape 6"/>
            <p:cNvSpPr/>
            <p:nvPr/>
          </p:nvSpPr>
          <p:spPr>
            <a:xfrm>
              <a:off x="3520440" y="1508760"/>
              <a:ext cx="365760" cy="365760"/>
            </a:xfrm>
            <a:prstGeom prst="ellipse">
              <a:avLst/>
            </a:prstGeom>
            <a:solidFill>
              <a:srgbClr val="D9A441"/>
            </a:solidFill>
            <a:ln/>
          </p:spPr>
        </p:sp>
        <p:sp>
          <p:nvSpPr>
            <p:cNvPr id="10" name="Text 7"/>
            <p:cNvSpPr/>
            <p:nvPr/>
          </p:nvSpPr>
          <p:spPr>
            <a:xfrm>
              <a:off x="3520440" y="1508760"/>
              <a:ext cx="3657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1</a:t>
              </a:r>
              <a:endParaRPr lang="en-US" sz="1400" dirty="0"/>
            </a:p>
          </p:txBody>
        </p:sp>
        <p:sp>
          <p:nvSpPr>
            <p:cNvPr id="11" name="Text 8"/>
            <p:cNvSpPr/>
            <p:nvPr/>
          </p:nvSpPr>
          <p:spPr>
            <a:xfrm>
              <a:off x="914400" y="228600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CREATE DATABASE</a:t>
              </a:r>
              <a:endParaRPr lang="en-US" sz="1500" dirty="0"/>
            </a:p>
          </p:txBody>
        </p:sp>
        <p:sp>
          <p:nvSpPr>
            <p:cNvPr id="12" name="Text 9"/>
            <p:cNvSpPr/>
            <p:nvPr/>
          </p:nvSpPr>
          <p:spPr>
            <a:xfrm>
              <a:off x="1005840" y="2697480"/>
              <a:ext cx="2743200" cy="1005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データを入れる「箱」となる</a:t>
              </a:r>
              <a:endParaRPr lang="en-US" sz="1250" dirty="0"/>
            </a:p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データベース自体を作成</a:t>
              </a:r>
              <a:endParaRPr lang="en-US" sz="1250" dirty="0"/>
            </a:p>
          </p:txBody>
        </p:sp>
      </p:grpSp>
      <p:grpSp>
        <p:nvGrpSpPr>
          <p:cNvPr id="38" name="グループ化 37"/>
          <p:cNvGrpSpPr/>
          <p:nvPr/>
        </p:nvGrpSpPr>
        <p:grpSpPr>
          <a:xfrm>
            <a:off x="3977640" y="1417320"/>
            <a:ext cx="3703320" cy="2331720"/>
            <a:chOff x="3977640" y="1417320"/>
            <a:chExt cx="3703320" cy="2331720"/>
          </a:xfrm>
        </p:grpSpPr>
        <p:sp>
          <p:nvSpPr>
            <p:cNvPr id="13" name="Text 10"/>
            <p:cNvSpPr/>
            <p:nvPr/>
          </p:nvSpPr>
          <p:spPr>
            <a:xfrm>
              <a:off x="3977640" y="2308860"/>
              <a:ext cx="50292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2BAF9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→</a:t>
              </a:r>
              <a:endParaRPr lang="en-US" sz="2400" dirty="0"/>
            </a:p>
          </p:txBody>
        </p:sp>
        <p:sp>
          <p:nvSpPr>
            <p:cNvPr id="14" name="Shape 11"/>
            <p:cNvSpPr/>
            <p:nvPr/>
          </p:nvSpPr>
          <p:spPr>
            <a:xfrm>
              <a:off x="4480560" y="1417320"/>
              <a:ext cx="3200400" cy="2331720"/>
            </a:xfrm>
            <a:prstGeom prst="roundRect">
              <a:avLst>
                <a:gd name="adj" fmla="val 4706"/>
              </a:avLst>
            </a:prstGeom>
            <a:solidFill>
              <a:srgbClr val="E8F3F2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15" name="Shape 12"/>
            <p:cNvSpPr/>
            <p:nvPr/>
          </p:nvSpPr>
          <p:spPr>
            <a:xfrm>
              <a:off x="5788152" y="1581912"/>
              <a:ext cx="585216" cy="585216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16" name="Image 1" descr="/home/claude/sql_pptx/icon_table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25312" y="1719072"/>
              <a:ext cx="310896" cy="310896"/>
            </a:xfrm>
            <a:prstGeom prst="rect">
              <a:avLst/>
            </a:prstGeom>
          </p:spPr>
        </p:pic>
        <p:sp>
          <p:nvSpPr>
            <p:cNvPr id="17" name="Shape 13"/>
            <p:cNvSpPr/>
            <p:nvPr/>
          </p:nvSpPr>
          <p:spPr>
            <a:xfrm>
              <a:off x="7223760" y="1508760"/>
              <a:ext cx="365760" cy="365760"/>
            </a:xfrm>
            <a:prstGeom prst="ellipse">
              <a:avLst/>
            </a:prstGeom>
            <a:solidFill>
              <a:srgbClr val="D9A441"/>
            </a:solidFill>
            <a:ln/>
          </p:spPr>
        </p:sp>
        <p:sp>
          <p:nvSpPr>
            <p:cNvPr id="18" name="Text 14"/>
            <p:cNvSpPr/>
            <p:nvPr/>
          </p:nvSpPr>
          <p:spPr>
            <a:xfrm>
              <a:off x="7223760" y="1508760"/>
              <a:ext cx="3657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2</a:t>
              </a:r>
              <a:endParaRPr lang="en-US" sz="1400" dirty="0"/>
            </a:p>
          </p:txBody>
        </p:sp>
        <p:sp>
          <p:nvSpPr>
            <p:cNvPr id="19" name="Text 15"/>
            <p:cNvSpPr/>
            <p:nvPr/>
          </p:nvSpPr>
          <p:spPr>
            <a:xfrm>
              <a:off x="4617720" y="228600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CREATE TABLE</a:t>
              </a:r>
              <a:endParaRPr lang="en-US" sz="1500" dirty="0"/>
            </a:p>
          </p:txBody>
        </p:sp>
        <p:sp>
          <p:nvSpPr>
            <p:cNvPr id="20" name="Text 16"/>
            <p:cNvSpPr/>
            <p:nvPr/>
          </p:nvSpPr>
          <p:spPr>
            <a:xfrm>
              <a:off x="4709160" y="2697480"/>
              <a:ext cx="2743200" cy="1005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カラム名・データ型を定義し、</a:t>
              </a:r>
              <a:endParaRPr lang="en-US" sz="1250" dirty="0"/>
            </a:p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テーブルの構造を作成</a:t>
              </a:r>
              <a:endParaRPr lang="en-US" sz="1250" dirty="0"/>
            </a:p>
          </p:txBody>
        </p:sp>
      </p:grpSp>
      <p:grpSp>
        <p:nvGrpSpPr>
          <p:cNvPr id="39" name="グループ化 38"/>
          <p:cNvGrpSpPr/>
          <p:nvPr/>
        </p:nvGrpSpPr>
        <p:grpSpPr>
          <a:xfrm>
            <a:off x="7680960" y="1417320"/>
            <a:ext cx="3703320" cy="2331720"/>
            <a:chOff x="7680960" y="1417320"/>
            <a:chExt cx="3703320" cy="2331720"/>
          </a:xfrm>
        </p:grpSpPr>
        <p:sp>
          <p:nvSpPr>
            <p:cNvPr id="21" name="Text 17"/>
            <p:cNvSpPr/>
            <p:nvPr/>
          </p:nvSpPr>
          <p:spPr>
            <a:xfrm>
              <a:off x="7680960" y="2308860"/>
              <a:ext cx="50292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2400" b="1" dirty="0">
                  <a:solidFill>
                    <a:srgbClr val="2BAF9E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→</a:t>
              </a:r>
              <a:endParaRPr lang="en-US" sz="2400" dirty="0"/>
            </a:p>
          </p:txBody>
        </p:sp>
        <p:sp>
          <p:nvSpPr>
            <p:cNvPr id="22" name="Shape 18"/>
            <p:cNvSpPr/>
            <p:nvPr/>
          </p:nvSpPr>
          <p:spPr>
            <a:xfrm>
              <a:off x="8183880" y="1417320"/>
              <a:ext cx="3200400" cy="2331720"/>
            </a:xfrm>
            <a:prstGeom prst="roundRect">
              <a:avLst>
                <a:gd name="adj" fmla="val 4706"/>
              </a:avLst>
            </a:prstGeom>
            <a:solidFill>
              <a:srgbClr val="E8F3F2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23" name="Shape 19"/>
            <p:cNvSpPr/>
            <p:nvPr/>
          </p:nvSpPr>
          <p:spPr>
            <a:xfrm>
              <a:off x="9491472" y="1581912"/>
              <a:ext cx="585216" cy="585216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24" name="Image 2" descr="/home/claude/sql_pptx/icon_pluscircle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28632" y="1719072"/>
              <a:ext cx="310896" cy="310896"/>
            </a:xfrm>
            <a:prstGeom prst="rect">
              <a:avLst/>
            </a:prstGeom>
          </p:spPr>
        </p:pic>
        <p:sp>
          <p:nvSpPr>
            <p:cNvPr id="25" name="Shape 20"/>
            <p:cNvSpPr/>
            <p:nvPr/>
          </p:nvSpPr>
          <p:spPr>
            <a:xfrm>
              <a:off x="10927080" y="1508760"/>
              <a:ext cx="365760" cy="365760"/>
            </a:xfrm>
            <a:prstGeom prst="ellipse">
              <a:avLst/>
            </a:prstGeom>
            <a:solidFill>
              <a:srgbClr val="D9A441"/>
            </a:solidFill>
            <a:ln/>
          </p:spPr>
        </p:sp>
        <p:sp>
          <p:nvSpPr>
            <p:cNvPr id="26" name="Text 21"/>
            <p:cNvSpPr/>
            <p:nvPr/>
          </p:nvSpPr>
          <p:spPr>
            <a:xfrm>
              <a:off x="10927080" y="1508760"/>
              <a:ext cx="36576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4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3</a:t>
              </a:r>
              <a:endParaRPr lang="en-US" sz="1400" dirty="0"/>
            </a:p>
          </p:txBody>
        </p:sp>
        <p:sp>
          <p:nvSpPr>
            <p:cNvPr id="27" name="Text 22"/>
            <p:cNvSpPr/>
            <p:nvPr/>
          </p:nvSpPr>
          <p:spPr>
            <a:xfrm>
              <a:off x="8321040" y="2286000"/>
              <a:ext cx="29260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500" b="1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INSERT</a:t>
              </a:r>
              <a:endParaRPr lang="en-US" sz="1500" dirty="0"/>
            </a:p>
          </p:txBody>
        </p:sp>
        <p:sp>
          <p:nvSpPr>
            <p:cNvPr id="28" name="Text 23"/>
            <p:cNvSpPr/>
            <p:nvPr/>
          </p:nvSpPr>
          <p:spPr>
            <a:xfrm>
              <a:off x="8412480" y="2697480"/>
              <a:ext cx="2743200" cy="10058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作成したテーブルに、</a:t>
              </a:r>
              <a:endParaRPr lang="en-US" sz="1250" dirty="0"/>
            </a:p>
            <a:p>
              <a:pPr marL="0" indent="0" algn="ctr">
                <a:lnSpc>
                  <a:spcPct val="120000"/>
                </a:lnSpc>
                <a:buNone/>
              </a:pPr>
              <a:r>
                <a:rPr lang="en-US" sz="12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実際のデータを挿入</a:t>
              </a:r>
              <a:endParaRPr lang="en-US" sz="1250" dirty="0"/>
            </a:p>
          </p:txBody>
        </p:sp>
      </p:grpSp>
      <p:grpSp>
        <p:nvGrpSpPr>
          <p:cNvPr id="40" name="グループ化 39"/>
          <p:cNvGrpSpPr/>
          <p:nvPr/>
        </p:nvGrpSpPr>
        <p:grpSpPr>
          <a:xfrm>
            <a:off x="548640" y="4023360"/>
            <a:ext cx="11064240" cy="2331720"/>
            <a:chOff x="548640" y="4023360"/>
            <a:chExt cx="11064240" cy="2331720"/>
          </a:xfrm>
        </p:grpSpPr>
        <p:sp>
          <p:nvSpPr>
            <p:cNvPr id="29" name="Shape 24"/>
            <p:cNvSpPr/>
            <p:nvPr/>
          </p:nvSpPr>
          <p:spPr>
            <a:xfrm>
              <a:off x="548640" y="4023360"/>
              <a:ext cx="11064240" cy="2331720"/>
            </a:xfrm>
            <a:prstGeom prst="roundRect">
              <a:avLst>
                <a:gd name="adj" fmla="val 3922"/>
              </a:avLst>
            </a:prstGeom>
            <a:solidFill>
              <a:srgbClr val="16313A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30" name="Shape 25"/>
            <p:cNvSpPr/>
            <p:nvPr/>
          </p:nvSpPr>
          <p:spPr>
            <a:xfrm>
              <a:off x="777240" y="4206240"/>
              <a:ext cx="146304" cy="146304"/>
            </a:xfrm>
            <a:prstGeom prst="ellipse">
              <a:avLst/>
            </a:prstGeom>
            <a:solidFill>
              <a:srgbClr val="E0605A"/>
            </a:solidFill>
            <a:ln/>
          </p:spPr>
        </p:sp>
        <p:sp>
          <p:nvSpPr>
            <p:cNvPr id="31" name="Shape 26"/>
            <p:cNvSpPr/>
            <p:nvPr/>
          </p:nvSpPr>
          <p:spPr>
            <a:xfrm>
              <a:off x="1033272" y="4206240"/>
              <a:ext cx="146304" cy="146304"/>
            </a:xfrm>
            <a:prstGeom prst="ellipse">
              <a:avLst/>
            </a:prstGeom>
            <a:solidFill>
              <a:srgbClr val="E8B255"/>
            </a:solidFill>
            <a:ln/>
          </p:spPr>
        </p:sp>
        <p:sp>
          <p:nvSpPr>
            <p:cNvPr id="32" name="Shape 27"/>
            <p:cNvSpPr/>
            <p:nvPr/>
          </p:nvSpPr>
          <p:spPr>
            <a:xfrm>
              <a:off x="1289304" y="4206240"/>
              <a:ext cx="146304" cy="146304"/>
            </a:xfrm>
            <a:prstGeom prst="ellipse">
              <a:avLst/>
            </a:prstGeom>
            <a:solidFill>
              <a:srgbClr val="4DAE8B"/>
            </a:solidFill>
            <a:ln/>
          </p:spPr>
        </p:sp>
        <p:sp>
          <p:nvSpPr>
            <p:cNvPr id="33" name="Text 28"/>
            <p:cNvSpPr/>
            <p:nvPr/>
          </p:nvSpPr>
          <p:spPr>
            <a:xfrm>
              <a:off x="9784080" y="4142232"/>
              <a:ext cx="1554480" cy="29260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r">
                <a:buNone/>
              </a:pPr>
              <a:r>
                <a:rPr lang="en-US" sz="1100" dirty="0">
                  <a:solidFill>
                    <a:srgbClr val="6FA39D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コード例</a:t>
              </a:r>
              <a:endParaRPr lang="en-US" sz="1100" dirty="0"/>
            </a:p>
          </p:txBody>
        </p:sp>
        <p:sp>
          <p:nvSpPr>
            <p:cNvPr id="34" name="Text 29"/>
            <p:cNvSpPr/>
            <p:nvPr/>
          </p:nvSpPr>
          <p:spPr>
            <a:xfrm>
              <a:off x="868680" y="4526280"/>
              <a:ext cx="10424160" cy="16459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lnSpc>
                  <a:spcPct val="150000"/>
                </a:lnSpc>
                <a:buNone/>
              </a:pP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CREATE DATABASE </a:t>
              </a:r>
              <a:r>
                <a:rPr lang="en-US" sz="1600" b="1" dirty="0" err="1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takumi_test</a:t>
              </a: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;</a:t>
              </a:r>
              <a:endParaRPr lang="en-US" sz="1600" b="1" dirty="0" smtClean="0"/>
            </a:p>
            <a:p>
              <a:pPr marL="0" indent="0">
                <a:lnSpc>
                  <a:spcPct val="150000"/>
                </a:lnSpc>
                <a:buNone/>
              </a:pP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CREATE </a:t>
              </a:r>
              <a:r>
                <a:rPr lang="en-US" sz="1600" b="1" dirty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TABLE </a:t>
              </a:r>
              <a:r>
                <a:rPr lang="en-US" sz="1600" b="1" dirty="0" err="1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order_details</a:t>
              </a: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 </a:t>
              </a:r>
              <a:r>
                <a:rPr lang="en-US" sz="1600" b="1" dirty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(id </a:t>
              </a: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BIGINT</a:t>
              </a:r>
              <a:r>
                <a:rPr lang="en-US" sz="1600" b="1" dirty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, </a:t>
              </a:r>
              <a:r>
                <a:rPr lang="en-US" sz="1600" b="1" dirty="0" err="1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order_on</a:t>
              </a: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 BIGINT, </a:t>
              </a:r>
              <a:r>
                <a:rPr lang="en-US" sz="1600" b="1" dirty="0" err="1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total_amount</a:t>
              </a: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 DECIMAL(10,2) );</a:t>
              </a:r>
              <a:endParaRPr lang="en-US" sz="1600" b="1" dirty="0"/>
            </a:p>
            <a:p>
              <a:pPr marL="0" indent="0">
                <a:lnSpc>
                  <a:spcPct val="150000"/>
                </a:lnSpc>
                <a:buNone/>
              </a:pPr>
              <a:r>
                <a:rPr lang="en-US" sz="1600" b="1" dirty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INSERT INTO </a:t>
              </a:r>
              <a:r>
                <a:rPr lang="en-US" sz="1600" b="1" dirty="0" err="1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order_details</a:t>
              </a: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 </a:t>
              </a:r>
              <a:r>
                <a:rPr lang="en-US" sz="1600" b="1" dirty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VALUES (1, </a:t>
              </a:r>
              <a:r>
                <a:rPr lang="en-US" sz="1600" b="1" dirty="0" smtClean="0">
                  <a:solidFill>
                    <a:srgbClr val="BFE0DC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'Takumi');</a:t>
              </a:r>
              <a:endParaRPr lang="en-US" sz="1600" b="1" dirty="0"/>
            </a:p>
          </p:txBody>
        </p:sp>
      </p:grpSp>
      <p:sp>
        <p:nvSpPr>
          <p:cNvPr id="35" name="Text 30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36" name="Text 3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F6F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4028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データ参照の基本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56705" y="886968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SELECT文を使って、データベースから必要な情報だけを取り出す方法</a:t>
            </a:r>
            <a:endParaRPr lang="en-US" sz="1400" dirty="0"/>
          </a:p>
        </p:txBody>
      </p:sp>
      <p:grpSp>
        <p:nvGrpSpPr>
          <p:cNvPr id="42" name="グループ化 41"/>
          <p:cNvGrpSpPr/>
          <p:nvPr/>
        </p:nvGrpSpPr>
        <p:grpSpPr>
          <a:xfrm>
            <a:off x="548640" y="1600200"/>
            <a:ext cx="3383280" cy="3794760"/>
            <a:chOff x="548640" y="1600200"/>
            <a:chExt cx="3383280" cy="3794760"/>
          </a:xfrm>
        </p:grpSpPr>
        <p:sp>
          <p:nvSpPr>
            <p:cNvPr id="6" name="Shape 4"/>
            <p:cNvSpPr/>
            <p:nvPr/>
          </p:nvSpPr>
          <p:spPr>
            <a:xfrm>
              <a:off x="548640" y="1600200"/>
              <a:ext cx="3383280" cy="3794760"/>
            </a:xfrm>
            <a:prstGeom prst="roundRect">
              <a:avLst>
                <a:gd name="adj" fmla="val 2703"/>
              </a:avLst>
            </a:prstGeom>
            <a:solidFill>
              <a:srgbClr val="16313A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pic>
          <p:nvPicPr>
            <p:cNvPr id="7" name="Image 0" descr="/home/claude/sql_pptx/icon_search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2960" y="1874520"/>
              <a:ext cx="411480" cy="411480"/>
            </a:xfrm>
            <a:prstGeom prst="rect">
              <a:avLst/>
            </a:prstGeom>
          </p:spPr>
        </p:pic>
        <p:sp>
          <p:nvSpPr>
            <p:cNvPr id="8" name="Text 5"/>
            <p:cNvSpPr/>
            <p:nvPr/>
          </p:nvSpPr>
          <p:spPr>
            <a:xfrm>
              <a:off x="822960" y="2423160"/>
              <a:ext cx="283464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7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SELECT 文の基本</a:t>
              </a:r>
              <a:endParaRPr lang="en-US" sz="1700" dirty="0"/>
            </a:p>
          </p:txBody>
        </p:sp>
        <p:sp>
          <p:nvSpPr>
            <p:cNvPr id="9" name="Text 6"/>
            <p:cNvSpPr/>
            <p:nvPr/>
          </p:nvSpPr>
          <p:spPr>
            <a:xfrm>
              <a:off x="822960" y="2971800"/>
              <a:ext cx="2834640" cy="21031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lnSpc>
                  <a:spcPct val="150000"/>
                </a:lnSpc>
                <a:buSzPct val="100000"/>
                <a:buChar char="•"/>
              </a:pPr>
              <a:r>
                <a:rPr lang="en-US" sz="1350" dirty="0">
                  <a:solidFill>
                    <a:srgbClr val="BFE0D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テーブルから列を取得する</a:t>
              </a:r>
              <a:endParaRPr lang="en-US" sz="1350" dirty="0"/>
            </a:p>
            <a:p>
              <a:pPr marL="342900" indent="-342900">
                <a:lnSpc>
                  <a:spcPct val="150000"/>
                </a:lnSpc>
                <a:buSzPct val="100000"/>
                <a:buChar char="•"/>
              </a:pPr>
              <a:r>
                <a:rPr lang="en-US" sz="1350" dirty="0">
                  <a:solidFill>
                    <a:srgbClr val="BFE0D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AS で列名を別名表示</a:t>
              </a:r>
              <a:endParaRPr lang="en-US" sz="1350" dirty="0"/>
            </a:p>
            <a:p>
              <a:pPr marL="342900" indent="-342900">
                <a:lnSpc>
                  <a:spcPct val="150000"/>
                </a:lnSpc>
                <a:buSzPct val="100000"/>
                <a:buChar char="•"/>
              </a:pPr>
              <a:r>
                <a:rPr lang="en-US" sz="1350" dirty="0">
                  <a:solidFill>
                    <a:srgbClr val="BFE0D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計算式を使った取得</a:t>
              </a:r>
              <a:endParaRPr lang="en-US" sz="1350" dirty="0"/>
            </a:p>
          </p:txBody>
        </p:sp>
      </p:grpSp>
      <p:grpSp>
        <p:nvGrpSpPr>
          <p:cNvPr id="43" name="グループ化 42"/>
          <p:cNvGrpSpPr/>
          <p:nvPr/>
        </p:nvGrpSpPr>
        <p:grpSpPr>
          <a:xfrm>
            <a:off x="4114800" y="1600200"/>
            <a:ext cx="3657600" cy="1143000"/>
            <a:chOff x="4206240" y="1600200"/>
            <a:chExt cx="3657600" cy="1143000"/>
          </a:xfrm>
        </p:grpSpPr>
        <p:sp>
          <p:nvSpPr>
            <p:cNvPr id="10" name="Shape 7"/>
            <p:cNvSpPr/>
            <p:nvPr/>
          </p:nvSpPr>
          <p:spPr>
            <a:xfrm>
              <a:off x="4206240" y="1600200"/>
              <a:ext cx="3657600" cy="1143000"/>
            </a:xfrm>
            <a:prstGeom prst="roundRect">
              <a:avLst>
                <a:gd name="adj" fmla="val 6400"/>
              </a:avLst>
            </a:prstGeom>
            <a:solidFill>
              <a:srgbClr val="E8F3F2"/>
            </a:solidFill>
            <a:ln/>
          </p:spPr>
        </p:sp>
        <p:sp>
          <p:nvSpPr>
            <p:cNvPr id="11" name="Shape 8"/>
            <p:cNvSpPr/>
            <p:nvPr/>
          </p:nvSpPr>
          <p:spPr>
            <a:xfrm>
              <a:off x="4370832" y="1874520"/>
              <a:ext cx="502920" cy="50292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12" name="Image 1" descr="/home/claude/sql_pptx/icon_filter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80560" y="1984248"/>
              <a:ext cx="274320" cy="274320"/>
            </a:xfrm>
            <a:prstGeom prst="rect">
              <a:avLst/>
            </a:prstGeom>
          </p:spPr>
        </p:pic>
        <p:sp>
          <p:nvSpPr>
            <p:cNvPr id="13" name="Text 9"/>
            <p:cNvSpPr/>
            <p:nvPr/>
          </p:nvSpPr>
          <p:spPr>
            <a:xfrm>
              <a:off x="4983480" y="170992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WHERE 条件</a:t>
              </a:r>
              <a:endParaRPr lang="en-US" sz="1400" dirty="0"/>
            </a:p>
          </p:txBody>
        </p:sp>
        <p:sp>
          <p:nvSpPr>
            <p:cNvPr id="14" name="Text 10"/>
            <p:cNvSpPr/>
            <p:nvPr/>
          </p:nvSpPr>
          <p:spPr>
            <a:xfrm>
              <a:off x="4983480" y="2148840"/>
              <a:ext cx="2743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比較演算子で絞り込み</a:t>
              </a:r>
              <a:endParaRPr lang="en-US" sz="1150" dirty="0"/>
            </a:p>
          </p:txBody>
        </p:sp>
      </p:grpSp>
      <p:grpSp>
        <p:nvGrpSpPr>
          <p:cNvPr id="44" name="グループ化 43"/>
          <p:cNvGrpSpPr/>
          <p:nvPr/>
        </p:nvGrpSpPr>
        <p:grpSpPr>
          <a:xfrm>
            <a:off x="8046720" y="1600200"/>
            <a:ext cx="3657600" cy="1143000"/>
            <a:chOff x="8046720" y="1600200"/>
            <a:chExt cx="3657600" cy="1143000"/>
          </a:xfrm>
        </p:grpSpPr>
        <p:sp>
          <p:nvSpPr>
            <p:cNvPr id="15" name="Shape 11"/>
            <p:cNvSpPr/>
            <p:nvPr/>
          </p:nvSpPr>
          <p:spPr>
            <a:xfrm>
              <a:off x="8046720" y="1600200"/>
              <a:ext cx="3657600" cy="1143000"/>
            </a:xfrm>
            <a:prstGeom prst="roundRect">
              <a:avLst>
                <a:gd name="adj" fmla="val 6400"/>
              </a:avLst>
            </a:prstGeom>
            <a:solidFill>
              <a:srgbClr val="E8F3F2"/>
            </a:solidFill>
            <a:ln/>
          </p:spPr>
        </p:sp>
        <p:sp>
          <p:nvSpPr>
            <p:cNvPr id="16" name="Shape 12"/>
            <p:cNvSpPr/>
            <p:nvPr/>
          </p:nvSpPr>
          <p:spPr>
            <a:xfrm>
              <a:off x="8211312" y="1874520"/>
              <a:ext cx="502920" cy="50292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17" name="Image 2" descr="/home/claude/sql_pptx/icon_listol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21040" y="1984248"/>
              <a:ext cx="274320" cy="274320"/>
            </a:xfrm>
            <a:prstGeom prst="rect">
              <a:avLst/>
            </a:prstGeom>
          </p:spPr>
        </p:pic>
        <p:sp>
          <p:nvSpPr>
            <p:cNvPr id="18" name="Text 13"/>
            <p:cNvSpPr/>
            <p:nvPr/>
          </p:nvSpPr>
          <p:spPr>
            <a:xfrm>
              <a:off x="8823960" y="170992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AND / OR / IN</a:t>
              </a:r>
              <a:endParaRPr lang="en-US" sz="1400" dirty="0"/>
            </a:p>
          </p:txBody>
        </p:sp>
        <p:sp>
          <p:nvSpPr>
            <p:cNvPr id="19" name="Text 14"/>
            <p:cNvSpPr/>
            <p:nvPr/>
          </p:nvSpPr>
          <p:spPr>
            <a:xfrm>
              <a:off x="8823960" y="2148840"/>
              <a:ext cx="2743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複数条件の組み合わせ</a:t>
              </a:r>
              <a:endParaRPr lang="en-US" sz="1150" dirty="0"/>
            </a:p>
          </p:txBody>
        </p:sp>
      </p:grpSp>
      <p:grpSp>
        <p:nvGrpSpPr>
          <p:cNvPr id="45" name="グループ化 44"/>
          <p:cNvGrpSpPr/>
          <p:nvPr/>
        </p:nvGrpSpPr>
        <p:grpSpPr>
          <a:xfrm>
            <a:off x="4114800" y="2926080"/>
            <a:ext cx="3657600" cy="1143000"/>
            <a:chOff x="4206240" y="2926080"/>
            <a:chExt cx="3657600" cy="1143000"/>
          </a:xfrm>
        </p:grpSpPr>
        <p:sp>
          <p:nvSpPr>
            <p:cNvPr id="20" name="Shape 15"/>
            <p:cNvSpPr/>
            <p:nvPr/>
          </p:nvSpPr>
          <p:spPr>
            <a:xfrm>
              <a:off x="4206240" y="2926080"/>
              <a:ext cx="3657600" cy="1143000"/>
            </a:xfrm>
            <a:prstGeom prst="roundRect">
              <a:avLst>
                <a:gd name="adj" fmla="val 6400"/>
              </a:avLst>
            </a:prstGeom>
            <a:solidFill>
              <a:srgbClr val="E8F3F2"/>
            </a:solidFill>
            <a:ln/>
          </p:spPr>
        </p:sp>
        <p:sp>
          <p:nvSpPr>
            <p:cNvPr id="21" name="Shape 16"/>
            <p:cNvSpPr/>
            <p:nvPr/>
          </p:nvSpPr>
          <p:spPr>
            <a:xfrm>
              <a:off x="4370832" y="3200400"/>
              <a:ext cx="502920" cy="50292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22" name="Image 3" descr="/home/claude/sql_pptx/icon_search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80560" y="3310128"/>
              <a:ext cx="274320" cy="274320"/>
            </a:xfrm>
            <a:prstGeom prst="rect">
              <a:avLst/>
            </a:prstGeom>
          </p:spPr>
        </p:pic>
        <p:sp>
          <p:nvSpPr>
            <p:cNvPr id="23" name="Text 17"/>
            <p:cNvSpPr/>
            <p:nvPr/>
          </p:nvSpPr>
          <p:spPr>
            <a:xfrm>
              <a:off x="4983480" y="303580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LIKE / IS NULL</a:t>
              </a:r>
              <a:endParaRPr lang="en-US" sz="1400" dirty="0"/>
            </a:p>
          </p:txBody>
        </p:sp>
        <p:sp>
          <p:nvSpPr>
            <p:cNvPr id="24" name="Text 18"/>
            <p:cNvSpPr/>
            <p:nvPr/>
          </p:nvSpPr>
          <p:spPr>
            <a:xfrm>
              <a:off x="4983480" y="3474720"/>
              <a:ext cx="2743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ja-JP" altLang="en-US" sz="1150" dirty="0" smtClean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部分一致</a:t>
              </a:r>
              <a:r>
                <a:rPr lang="en-US" sz="1150" dirty="0" err="1" smtClean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検索</a:t>
              </a:r>
              <a:r>
                <a:rPr lang="en-US" sz="1150" dirty="0" err="1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・NULL判定</a:t>
              </a:r>
              <a:endParaRPr lang="en-US" sz="1150" dirty="0"/>
            </a:p>
          </p:txBody>
        </p:sp>
      </p:grpSp>
      <p:grpSp>
        <p:nvGrpSpPr>
          <p:cNvPr id="46" name="グループ化 45"/>
          <p:cNvGrpSpPr/>
          <p:nvPr/>
        </p:nvGrpSpPr>
        <p:grpSpPr>
          <a:xfrm>
            <a:off x="8046720" y="2926080"/>
            <a:ext cx="3657600" cy="1143000"/>
            <a:chOff x="8046720" y="2926080"/>
            <a:chExt cx="3657600" cy="1143000"/>
          </a:xfrm>
        </p:grpSpPr>
        <p:sp>
          <p:nvSpPr>
            <p:cNvPr id="25" name="Shape 19"/>
            <p:cNvSpPr/>
            <p:nvPr/>
          </p:nvSpPr>
          <p:spPr>
            <a:xfrm>
              <a:off x="8046720" y="2926080"/>
              <a:ext cx="3657600" cy="1143000"/>
            </a:xfrm>
            <a:prstGeom prst="roundRect">
              <a:avLst>
                <a:gd name="adj" fmla="val 6400"/>
              </a:avLst>
            </a:prstGeom>
            <a:solidFill>
              <a:srgbClr val="E8F3F2"/>
            </a:solidFill>
            <a:ln/>
          </p:spPr>
        </p:sp>
        <p:sp>
          <p:nvSpPr>
            <p:cNvPr id="26" name="Shape 20"/>
            <p:cNvSpPr/>
            <p:nvPr/>
          </p:nvSpPr>
          <p:spPr>
            <a:xfrm>
              <a:off x="8211312" y="3200400"/>
              <a:ext cx="502920" cy="50292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27" name="Image 4" descr="/home/claude/sql_pptx/icon_hashtag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21040" y="3310128"/>
              <a:ext cx="274320" cy="274320"/>
            </a:xfrm>
            <a:prstGeom prst="rect">
              <a:avLst/>
            </a:prstGeom>
          </p:spPr>
        </p:pic>
        <p:sp>
          <p:nvSpPr>
            <p:cNvPr id="28" name="Text 21"/>
            <p:cNvSpPr/>
            <p:nvPr/>
          </p:nvSpPr>
          <p:spPr>
            <a:xfrm>
              <a:off x="8823960" y="303580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COUNT</a:t>
              </a:r>
              <a:endParaRPr lang="en-US" sz="1400" dirty="0"/>
            </a:p>
          </p:txBody>
        </p:sp>
        <p:sp>
          <p:nvSpPr>
            <p:cNvPr id="29" name="Text 22"/>
            <p:cNvSpPr/>
            <p:nvPr/>
          </p:nvSpPr>
          <p:spPr>
            <a:xfrm>
              <a:off x="8823960" y="3474720"/>
              <a:ext cx="2743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件数の集計</a:t>
              </a:r>
              <a:endParaRPr lang="en-US" sz="1150" dirty="0"/>
            </a:p>
          </p:txBody>
        </p:sp>
      </p:grpSp>
      <p:grpSp>
        <p:nvGrpSpPr>
          <p:cNvPr id="47" name="グループ化 46"/>
          <p:cNvGrpSpPr/>
          <p:nvPr/>
        </p:nvGrpSpPr>
        <p:grpSpPr>
          <a:xfrm>
            <a:off x="4114800" y="4251960"/>
            <a:ext cx="3657600" cy="1143000"/>
            <a:chOff x="4069080" y="4229100"/>
            <a:chExt cx="3657600" cy="1143000"/>
          </a:xfrm>
        </p:grpSpPr>
        <p:sp>
          <p:nvSpPr>
            <p:cNvPr id="30" name="Shape 23"/>
            <p:cNvSpPr/>
            <p:nvPr/>
          </p:nvSpPr>
          <p:spPr>
            <a:xfrm>
              <a:off x="4069080" y="4229100"/>
              <a:ext cx="3657600" cy="1143000"/>
            </a:xfrm>
            <a:prstGeom prst="roundRect">
              <a:avLst>
                <a:gd name="adj" fmla="val 6400"/>
              </a:avLst>
            </a:prstGeom>
            <a:solidFill>
              <a:srgbClr val="E8F3F2"/>
            </a:solidFill>
            <a:ln/>
          </p:spPr>
        </p:sp>
        <p:sp>
          <p:nvSpPr>
            <p:cNvPr id="31" name="Shape 24"/>
            <p:cNvSpPr/>
            <p:nvPr/>
          </p:nvSpPr>
          <p:spPr>
            <a:xfrm>
              <a:off x="4251960" y="4498848"/>
              <a:ext cx="502920" cy="50292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32" name="Image 5" descr="/home/claude/sql_pptx/icon_sort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43400" y="4613148"/>
              <a:ext cx="274320" cy="274320"/>
            </a:xfrm>
            <a:prstGeom prst="rect">
              <a:avLst/>
            </a:prstGeom>
          </p:spPr>
        </p:pic>
        <p:sp>
          <p:nvSpPr>
            <p:cNvPr id="33" name="Text 25"/>
            <p:cNvSpPr/>
            <p:nvPr/>
          </p:nvSpPr>
          <p:spPr>
            <a:xfrm>
              <a:off x="4983480" y="436168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ORDER BY</a:t>
              </a:r>
              <a:endParaRPr lang="en-US" sz="1400" dirty="0"/>
            </a:p>
          </p:txBody>
        </p:sp>
        <p:sp>
          <p:nvSpPr>
            <p:cNvPr id="34" name="Text 26"/>
            <p:cNvSpPr/>
            <p:nvPr/>
          </p:nvSpPr>
          <p:spPr>
            <a:xfrm>
              <a:off x="4983480" y="4800600"/>
              <a:ext cx="2743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昇順・降順の並び替え</a:t>
              </a:r>
              <a:endParaRPr lang="en-US" sz="1150" dirty="0"/>
            </a:p>
          </p:txBody>
        </p:sp>
      </p:grpSp>
      <p:grpSp>
        <p:nvGrpSpPr>
          <p:cNvPr id="48" name="グループ化 47"/>
          <p:cNvGrpSpPr/>
          <p:nvPr/>
        </p:nvGrpSpPr>
        <p:grpSpPr>
          <a:xfrm>
            <a:off x="8046720" y="4251960"/>
            <a:ext cx="3657600" cy="1143000"/>
            <a:chOff x="8046720" y="4251960"/>
            <a:chExt cx="3657600" cy="1143000"/>
          </a:xfrm>
        </p:grpSpPr>
        <p:sp>
          <p:nvSpPr>
            <p:cNvPr id="35" name="Shape 27"/>
            <p:cNvSpPr/>
            <p:nvPr/>
          </p:nvSpPr>
          <p:spPr>
            <a:xfrm>
              <a:off x="8046720" y="4251960"/>
              <a:ext cx="3657600" cy="1143000"/>
            </a:xfrm>
            <a:prstGeom prst="roundRect">
              <a:avLst>
                <a:gd name="adj" fmla="val 6400"/>
              </a:avLst>
            </a:prstGeom>
            <a:solidFill>
              <a:srgbClr val="E8F3F2"/>
            </a:solidFill>
            <a:ln/>
          </p:spPr>
        </p:sp>
        <p:sp>
          <p:nvSpPr>
            <p:cNvPr id="36" name="Shape 28"/>
            <p:cNvSpPr/>
            <p:nvPr/>
          </p:nvSpPr>
          <p:spPr>
            <a:xfrm>
              <a:off x="8211312" y="4526280"/>
              <a:ext cx="502920" cy="50292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37" name="Image 6" descr="/home/claude/sql_pptx/icon_listol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21040" y="4636008"/>
              <a:ext cx="274320" cy="274320"/>
            </a:xfrm>
            <a:prstGeom prst="rect">
              <a:avLst/>
            </a:prstGeom>
          </p:spPr>
        </p:pic>
        <p:sp>
          <p:nvSpPr>
            <p:cNvPr id="38" name="Text 29"/>
            <p:cNvSpPr/>
            <p:nvPr/>
          </p:nvSpPr>
          <p:spPr>
            <a:xfrm>
              <a:off x="8823960" y="4361688"/>
              <a:ext cx="274320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LIMIT</a:t>
              </a:r>
              <a:endParaRPr lang="en-US" sz="1400" dirty="0"/>
            </a:p>
          </p:txBody>
        </p:sp>
        <p:sp>
          <p:nvSpPr>
            <p:cNvPr id="39" name="Text 30"/>
            <p:cNvSpPr/>
            <p:nvPr/>
          </p:nvSpPr>
          <p:spPr>
            <a:xfrm>
              <a:off x="8823960" y="4800600"/>
              <a:ext cx="274320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50" dirty="0">
                  <a:solidFill>
                    <a:srgbClr val="5A6E6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取得件数の制限</a:t>
              </a:r>
              <a:endParaRPr lang="en-US" sz="1150" dirty="0"/>
            </a:p>
          </p:txBody>
        </p:sp>
      </p:grpSp>
      <p:sp>
        <p:nvSpPr>
          <p:cNvPr id="40" name="Text 31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41" name="Text 3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8F3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F6F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4028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データ参照の基本 ― まとめ</a:t>
            </a:r>
            <a:endParaRPr lang="en-US" sz="2600" dirty="0"/>
          </a:p>
        </p:txBody>
      </p:sp>
      <p:grpSp>
        <p:nvGrpSpPr>
          <p:cNvPr id="10" name="グループ化 9"/>
          <p:cNvGrpSpPr/>
          <p:nvPr/>
        </p:nvGrpSpPr>
        <p:grpSpPr>
          <a:xfrm>
            <a:off x="1097280" y="1828800"/>
            <a:ext cx="9966960" cy="3291840"/>
            <a:chOff x="1097280" y="1828800"/>
            <a:chExt cx="9966960" cy="3291840"/>
          </a:xfrm>
        </p:grpSpPr>
        <p:sp>
          <p:nvSpPr>
            <p:cNvPr id="5" name="Shape 3"/>
            <p:cNvSpPr/>
            <p:nvPr/>
          </p:nvSpPr>
          <p:spPr>
            <a:xfrm>
              <a:off x="1097280" y="1828800"/>
              <a:ext cx="9966960" cy="3291840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6" name="Text 4"/>
            <p:cNvSpPr/>
            <p:nvPr/>
          </p:nvSpPr>
          <p:spPr>
            <a:xfrm>
              <a:off x="1463040" y="2148840"/>
              <a:ext cx="9235440" cy="5486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200" b="1" dirty="0">
                  <a:solidFill>
                    <a:srgbClr val="16313A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SELECT ＋ WHERE が基本形</a:t>
              </a:r>
              <a:endParaRPr lang="en-US" sz="2200" dirty="0"/>
            </a:p>
          </p:txBody>
        </p:sp>
        <p:sp>
          <p:nvSpPr>
            <p:cNvPr id="7" name="Text 5"/>
            <p:cNvSpPr/>
            <p:nvPr/>
          </p:nvSpPr>
          <p:spPr>
            <a:xfrm>
              <a:off x="1463040" y="2880360"/>
              <a:ext cx="9235440" cy="20116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lnSpc>
                  <a:spcPct val="140000"/>
                </a:lnSpc>
                <a:spcAft>
                  <a:spcPts val="1200"/>
                </a:spcAft>
                <a:buSzPct val="100000"/>
                <a:buChar char="•"/>
              </a:pPr>
              <a:r>
                <a:rPr lang="en-US" sz="150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「何を取得するか」（SELECT）と「どの条件で絞るか」（WHERE）を組み立てるのが基本</a:t>
              </a:r>
              <a:endParaRPr lang="en-US" sz="1500" dirty="0"/>
            </a:p>
            <a:p>
              <a:pPr marL="342900" indent="-342900">
                <a:lnSpc>
                  <a:spcPct val="140000"/>
                </a:lnSpc>
                <a:spcAft>
                  <a:spcPts val="1200"/>
                </a:spcAft>
                <a:buSzPct val="100000"/>
                <a:buChar char="•"/>
              </a:pPr>
              <a:r>
                <a:rPr lang="en-US" sz="150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AND / OR / IN / BETWEEN / LIKE などを使うと、条件をより細かく指定できる</a:t>
              </a:r>
              <a:endParaRPr lang="en-US" sz="1500" dirty="0"/>
            </a:p>
            <a:p>
              <a:pPr marL="342900" indent="-342900">
                <a:lnSpc>
                  <a:spcPct val="140000"/>
                </a:lnSpc>
                <a:spcAft>
                  <a:spcPts val="1200"/>
                </a:spcAft>
                <a:buSzPct val="100000"/>
                <a:buChar char="•"/>
              </a:pPr>
              <a:r>
                <a:rPr lang="en-US" sz="150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COUNT・ORDER BY・LIMIT を組み合わせると、集計や表示順の調整もできる</a:t>
              </a:r>
              <a:endParaRPr lang="en-US" sz="1500" dirty="0"/>
            </a:p>
          </p:txBody>
        </p:sp>
      </p:grpSp>
      <p:sp>
        <p:nvSpPr>
          <p:cNvPr id="8" name="Text 6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F6F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③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4028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データ入力・変更・削除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登録したデータを「追加・更新・削除」する3つの操作</a:t>
            </a:r>
            <a:endParaRPr lang="en-US" sz="1400" dirty="0"/>
          </a:p>
        </p:txBody>
      </p:sp>
      <p:grpSp>
        <p:nvGrpSpPr>
          <p:cNvPr id="23" name="グループ化 22"/>
          <p:cNvGrpSpPr/>
          <p:nvPr/>
        </p:nvGrpSpPr>
        <p:grpSpPr>
          <a:xfrm>
            <a:off x="777240" y="1691640"/>
            <a:ext cx="3200400" cy="3291840"/>
            <a:chOff x="777240" y="1691640"/>
            <a:chExt cx="3200400" cy="3291840"/>
          </a:xfrm>
        </p:grpSpPr>
        <p:sp>
          <p:nvSpPr>
            <p:cNvPr id="6" name="Shape 4"/>
            <p:cNvSpPr/>
            <p:nvPr/>
          </p:nvSpPr>
          <p:spPr>
            <a:xfrm>
              <a:off x="777240" y="1691640"/>
              <a:ext cx="3200400" cy="3291840"/>
            </a:xfrm>
            <a:prstGeom prst="roundRect">
              <a:avLst>
                <a:gd name="adj" fmla="val 3429"/>
              </a:avLst>
            </a:prstGeom>
            <a:solidFill>
              <a:srgbClr val="E8F3F2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" name="Shape 5"/>
            <p:cNvSpPr/>
            <p:nvPr/>
          </p:nvSpPr>
          <p:spPr>
            <a:xfrm>
              <a:off x="1965960" y="2011680"/>
              <a:ext cx="822960" cy="82296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8" name="Image 0" descr="/home/claude/sql_pptx/icon_pluscircle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48840" y="2194560"/>
              <a:ext cx="457200" cy="457200"/>
            </a:xfrm>
            <a:prstGeom prst="rect">
              <a:avLst/>
            </a:prstGeom>
          </p:spPr>
        </p:pic>
        <p:sp>
          <p:nvSpPr>
            <p:cNvPr id="9" name="Text 6"/>
            <p:cNvSpPr/>
            <p:nvPr/>
          </p:nvSpPr>
          <p:spPr>
            <a:xfrm>
              <a:off x="914400" y="3017520"/>
              <a:ext cx="29260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INSERT</a:t>
              </a:r>
              <a:endParaRPr lang="en-US" sz="1800" dirty="0"/>
            </a:p>
          </p:txBody>
        </p:sp>
        <p:sp>
          <p:nvSpPr>
            <p:cNvPr id="10" name="Text 7"/>
            <p:cNvSpPr/>
            <p:nvPr/>
          </p:nvSpPr>
          <p:spPr>
            <a:xfrm>
              <a:off x="1005840" y="3566160"/>
              <a:ext cx="2743200" cy="12801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5000"/>
                </a:lnSpc>
                <a:buNone/>
              </a:pPr>
              <a:r>
                <a:rPr lang="en-US" sz="13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新しいデータ行を追加する</a:t>
              </a:r>
              <a:endParaRPr lang="en-US" sz="1350" dirty="0"/>
            </a:p>
          </p:txBody>
        </p:sp>
      </p:grpSp>
      <p:grpSp>
        <p:nvGrpSpPr>
          <p:cNvPr id="24" name="グループ化 23"/>
          <p:cNvGrpSpPr/>
          <p:nvPr/>
        </p:nvGrpSpPr>
        <p:grpSpPr>
          <a:xfrm>
            <a:off x="4480560" y="1691640"/>
            <a:ext cx="3200400" cy="3291840"/>
            <a:chOff x="4480560" y="1691640"/>
            <a:chExt cx="3200400" cy="3291840"/>
          </a:xfrm>
        </p:grpSpPr>
        <p:sp>
          <p:nvSpPr>
            <p:cNvPr id="11" name="Shape 8"/>
            <p:cNvSpPr/>
            <p:nvPr/>
          </p:nvSpPr>
          <p:spPr>
            <a:xfrm>
              <a:off x="4480560" y="1691640"/>
              <a:ext cx="3200400" cy="3291840"/>
            </a:xfrm>
            <a:prstGeom prst="roundRect">
              <a:avLst>
                <a:gd name="adj" fmla="val 3429"/>
              </a:avLst>
            </a:prstGeom>
            <a:solidFill>
              <a:srgbClr val="E8F3F2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12" name="Shape 9"/>
            <p:cNvSpPr/>
            <p:nvPr/>
          </p:nvSpPr>
          <p:spPr>
            <a:xfrm>
              <a:off x="5669280" y="2011680"/>
              <a:ext cx="822960" cy="822960"/>
            </a:xfrm>
            <a:prstGeom prst="ellipse">
              <a:avLst/>
            </a:prstGeom>
            <a:solidFill>
              <a:srgbClr val="0F6F6B"/>
            </a:solidFill>
            <a:ln/>
          </p:spPr>
        </p:sp>
        <p:pic>
          <p:nvPicPr>
            <p:cNvPr id="13" name="Image 1" descr="/home/claude/sql_pptx/icon_sync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52160" y="2194560"/>
              <a:ext cx="457200" cy="457200"/>
            </a:xfrm>
            <a:prstGeom prst="rect">
              <a:avLst/>
            </a:prstGeom>
          </p:spPr>
        </p:pic>
        <p:sp>
          <p:nvSpPr>
            <p:cNvPr id="14" name="Text 10"/>
            <p:cNvSpPr/>
            <p:nvPr/>
          </p:nvSpPr>
          <p:spPr>
            <a:xfrm>
              <a:off x="4617720" y="3017520"/>
              <a:ext cx="29260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UPDATE</a:t>
              </a:r>
              <a:endParaRPr lang="en-US" sz="1800" dirty="0"/>
            </a:p>
          </p:txBody>
        </p:sp>
        <p:sp>
          <p:nvSpPr>
            <p:cNvPr id="15" name="Text 11"/>
            <p:cNvSpPr/>
            <p:nvPr/>
          </p:nvSpPr>
          <p:spPr>
            <a:xfrm>
              <a:off x="4709160" y="3566160"/>
              <a:ext cx="2743200" cy="12801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5000"/>
                </a:lnSpc>
                <a:buNone/>
              </a:pPr>
              <a:r>
                <a:rPr lang="en-US" sz="13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既存データの値を書き換える</a:t>
              </a:r>
              <a:endParaRPr lang="en-US" sz="1350" dirty="0"/>
            </a:p>
          </p:txBody>
        </p:sp>
      </p:grpSp>
      <p:grpSp>
        <p:nvGrpSpPr>
          <p:cNvPr id="25" name="グループ化 24"/>
          <p:cNvGrpSpPr/>
          <p:nvPr/>
        </p:nvGrpSpPr>
        <p:grpSpPr>
          <a:xfrm>
            <a:off x="8183880" y="1691640"/>
            <a:ext cx="3200400" cy="3291840"/>
            <a:chOff x="8183880" y="1691640"/>
            <a:chExt cx="3200400" cy="3291840"/>
          </a:xfrm>
        </p:grpSpPr>
        <p:sp>
          <p:nvSpPr>
            <p:cNvPr id="16" name="Shape 12"/>
            <p:cNvSpPr/>
            <p:nvPr/>
          </p:nvSpPr>
          <p:spPr>
            <a:xfrm>
              <a:off x="8183880" y="1691640"/>
              <a:ext cx="3200400" cy="3291840"/>
            </a:xfrm>
            <a:prstGeom prst="roundRect">
              <a:avLst>
                <a:gd name="adj" fmla="val 3429"/>
              </a:avLst>
            </a:prstGeom>
            <a:solidFill>
              <a:srgbClr val="FBEAE7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17" name="Shape 13"/>
            <p:cNvSpPr/>
            <p:nvPr/>
          </p:nvSpPr>
          <p:spPr>
            <a:xfrm>
              <a:off x="9372600" y="2011680"/>
              <a:ext cx="822960" cy="822960"/>
            </a:xfrm>
            <a:prstGeom prst="ellipse">
              <a:avLst/>
            </a:prstGeom>
            <a:solidFill>
              <a:srgbClr val="B5453B"/>
            </a:solidFill>
            <a:ln/>
          </p:spPr>
        </p:sp>
        <p:pic>
          <p:nvPicPr>
            <p:cNvPr id="18" name="Image 2" descr="/home/claude/sql_pptx/icon_trash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555480" y="2194560"/>
              <a:ext cx="457200" cy="457200"/>
            </a:xfrm>
            <a:prstGeom prst="rect">
              <a:avLst/>
            </a:prstGeom>
          </p:spPr>
        </p:pic>
        <p:sp>
          <p:nvSpPr>
            <p:cNvPr id="19" name="Text 14"/>
            <p:cNvSpPr/>
            <p:nvPr/>
          </p:nvSpPr>
          <p:spPr>
            <a:xfrm>
              <a:off x="8321040" y="3017520"/>
              <a:ext cx="2926080" cy="4572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800" b="1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DELETE</a:t>
              </a:r>
              <a:endParaRPr lang="en-US" sz="1800" dirty="0"/>
            </a:p>
          </p:txBody>
        </p:sp>
        <p:sp>
          <p:nvSpPr>
            <p:cNvPr id="20" name="Text 15"/>
            <p:cNvSpPr/>
            <p:nvPr/>
          </p:nvSpPr>
          <p:spPr>
            <a:xfrm>
              <a:off x="8412480" y="3566160"/>
              <a:ext cx="2743200" cy="12801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125000"/>
                </a:lnSpc>
                <a:buNone/>
              </a:pPr>
              <a:r>
                <a:rPr lang="en-US" sz="1350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条件に合うデータ行を削除する</a:t>
              </a:r>
              <a:endParaRPr lang="en-US" sz="1350" dirty="0"/>
            </a:p>
          </p:txBody>
        </p:sp>
      </p:grpSp>
      <p:sp>
        <p:nvSpPr>
          <p:cNvPr id="21" name="Text 16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22" name="Text 17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F6F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④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4028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テーブル操作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データ自体ではなく、テーブルの「構造」を作る・変える操作</a:t>
            </a:r>
            <a:endParaRPr lang="en-US" sz="1400" dirty="0"/>
          </a:p>
        </p:txBody>
      </p:sp>
      <p:grpSp>
        <p:nvGrpSpPr>
          <p:cNvPr id="19" name="グループ化 18"/>
          <p:cNvGrpSpPr/>
          <p:nvPr/>
        </p:nvGrpSpPr>
        <p:grpSpPr>
          <a:xfrm>
            <a:off x="548640" y="1600200"/>
            <a:ext cx="5120640" cy="1828800"/>
            <a:chOff x="548640" y="1600200"/>
            <a:chExt cx="5120640" cy="1828800"/>
          </a:xfrm>
        </p:grpSpPr>
        <p:sp>
          <p:nvSpPr>
            <p:cNvPr id="6" name="Shape 4"/>
            <p:cNvSpPr/>
            <p:nvPr/>
          </p:nvSpPr>
          <p:spPr>
            <a:xfrm>
              <a:off x="548640" y="1600200"/>
              <a:ext cx="5120640" cy="1828800"/>
            </a:xfrm>
            <a:prstGeom prst="roundRect">
              <a:avLst>
                <a:gd name="adj" fmla="val 5000"/>
              </a:avLst>
            </a:prstGeom>
            <a:solidFill>
              <a:srgbClr val="E8F3F2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7" name="Text 5"/>
            <p:cNvSpPr/>
            <p:nvPr/>
          </p:nvSpPr>
          <p:spPr>
            <a:xfrm>
              <a:off x="822960" y="1783080"/>
              <a:ext cx="457200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1F2D2B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テーブルの作成・削除</a:t>
              </a:r>
              <a:endParaRPr lang="en-US" sz="1500" dirty="0"/>
            </a:p>
          </p:txBody>
        </p:sp>
        <p:sp>
          <p:nvSpPr>
            <p:cNvPr id="8" name="Text 6"/>
            <p:cNvSpPr/>
            <p:nvPr/>
          </p:nvSpPr>
          <p:spPr>
            <a:xfrm>
              <a:off x="822960" y="2194560"/>
              <a:ext cx="457200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lnSpc>
                  <a:spcPct val="140000"/>
                </a:lnSpc>
                <a:buSzPct val="100000"/>
                <a:buChar char="•"/>
              </a:pPr>
              <a:r>
                <a:rPr lang="en-US" sz="1250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CREATE TABLE：テーブルを新規作成</a:t>
              </a:r>
              <a:endParaRPr lang="en-US" sz="1250" dirty="0"/>
            </a:p>
            <a:p>
              <a:pPr marL="342900" indent="-342900">
                <a:lnSpc>
                  <a:spcPct val="140000"/>
                </a:lnSpc>
                <a:buSzPct val="100000"/>
                <a:buChar char="•"/>
              </a:pPr>
              <a:r>
                <a:rPr lang="en-US" sz="1250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DROP TABLE：テーブル自体を削除</a:t>
              </a:r>
              <a:endParaRPr lang="en-US" sz="1250" dirty="0"/>
            </a:p>
            <a:p>
              <a:pPr marL="342900" indent="-342900">
                <a:lnSpc>
                  <a:spcPct val="140000"/>
                </a:lnSpc>
                <a:buSzPct val="100000"/>
                <a:buChar char="•"/>
              </a:pPr>
              <a:r>
                <a:rPr lang="en-US" sz="1250" dirty="0">
                  <a:solidFill>
                    <a:srgbClr val="16313A"/>
                  </a:solidFill>
                  <a:latin typeface="Courier New" pitchFamily="34" charset="0"/>
                  <a:ea typeface="Courier New" pitchFamily="34" charset="-122"/>
                  <a:cs typeface="Courier New" pitchFamily="34" charset="-120"/>
                </a:rPr>
                <a:t>TRUNCATE：データのみ全削除（高速）</a:t>
              </a:r>
              <a:endParaRPr lang="en-US" sz="1250" dirty="0"/>
            </a:p>
          </p:txBody>
        </p:sp>
      </p:grpSp>
      <p:grpSp>
        <p:nvGrpSpPr>
          <p:cNvPr id="20" name="グループ化 19"/>
          <p:cNvGrpSpPr/>
          <p:nvPr/>
        </p:nvGrpSpPr>
        <p:grpSpPr>
          <a:xfrm>
            <a:off x="5852160" y="1600200"/>
            <a:ext cx="5760720" cy="1828800"/>
            <a:chOff x="5852160" y="1600200"/>
            <a:chExt cx="5760720" cy="1828800"/>
          </a:xfrm>
        </p:grpSpPr>
        <p:sp>
          <p:nvSpPr>
            <p:cNvPr id="9" name="Shape 7"/>
            <p:cNvSpPr/>
            <p:nvPr/>
          </p:nvSpPr>
          <p:spPr>
            <a:xfrm>
              <a:off x="5852160" y="1600200"/>
              <a:ext cx="5760720" cy="1828800"/>
            </a:xfrm>
            <a:prstGeom prst="roundRect">
              <a:avLst>
                <a:gd name="adj" fmla="val 5000"/>
              </a:avLst>
            </a:prstGeom>
            <a:solidFill>
              <a:srgbClr val="16313A"/>
            </a:solidFill>
            <a:ln/>
            <a:effectLst>
              <a:outerShdw blurRad="101600" dist="38100" dir="2700000" algn="bl" rotWithShape="0">
                <a:srgbClr val="000000">
                  <a:alpha val="12000"/>
                </a:srgbClr>
              </a:outerShdw>
            </a:effectLst>
          </p:spPr>
        </p:sp>
        <p:sp>
          <p:nvSpPr>
            <p:cNvPr id="10" name="Text 8"/>
            <p:cNvSpPr/>
            <p:nvPr/>
          </p:nvSpPr>
          <p:spPr>
            <a:xfrm>
              <a:off x="6126480" y="1783080"/>
              <a:ext cx="521208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ALTER TABLE ― 構造の変更</a:t>
              </a:r>
              <a:endParaRPr lang="en-US" sz="1500" dirty="0"/>
            </a:p>
          </p:txBody>
        </p:sp>
        <p:sp>
          <p:nvSpPr>
            <p:cNvPr id="11" name="Text 9"/>
            <p:cNvSpPr/>
            <p:nvPr/>
          </p:nvSpPr>
          <p:spPr>
            <a:xfrm>
              <a:off x="6126480" y="2194560"/>
              <a:ext cx="5212080" cy="11430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342900" indent="-342900">
                <a:lnSpc>
                  <a:spcPct val="140000"/>
                </a:lnSpc>
                <a:buSzPct val="100000"/>
                <a:buChar char="•"/>
              </a:pPr>
              <a:r>
                <a:rPr lang="en-US" sz="1250" dirty="0">
                  <a:solidFill>
                    <a:srgbClr val="BFE0D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カラムの追加・削除・名称・型の変更</a:t>
              </a:r>
              <a:endParaRPr lang="en-US" sz="1250" dirty="0"/>
            </a:p>
            <a:p>
              <a:pPr marL="342900" indent="-342900">
                <a:lnSpc>
                  <a:spcPct val="140000"/>
                </a:lnSpc>
                <a:buSzPct val="100000"/>
                <a:buChar char="•"/>
              </a:pPr>
              <a:r>
                <a:rPr lang="en-US" sz="1250" dirty="0">
                  <a:solidFill>
                    <a:srgbClr val="BFE0D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制約（NOT NULL・初期値）の設定</a:t>
              </a:r>
              <a:endParaRPr lang="en-US" sz="1250" dirty="0"/>
            </a:p>
            <a:p>
              <a:pPr marL="342900" indent="-342900">
                <a:lnSpc>
                  <a:spcPct val="140000"/>
                </a:lnSpc>
                <a:buSzPct val="100000"/>
                <a:buChar char="•"/>
              </a:pPr>
              <a:r>
                <a:rPr lang="en-US" sz="1250" dirty="0">
                  <a:solidFill>
                    <a:srgbClr val="BFE0DC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主キー・外部キーの設定／解除</a:t>
              </a:r>
              <a:endParaRPr lang="en-US" sz="1250" dirty="0"/>
            </a:p>
          </p:txBody>
        </p:sp>
      </p:grpSp>
      <p:sp>
        <p:nvSpPr>
          <p:cNvPr id="12" name="Shape 10"/>
          <p:cNvSpPr/>
          <p:nvPr/>
        </p:nvSpPr>
        <p:spPr>
          <a:xfrm>
            <a:off x="548640" y="3657600"/>
            <a:ext cx="11064240" cy="1737360"/>
          </a:xfrm>
          <a:prstGeom prst="roundRect">
            <a:avLst>
              <a:gd name="adj" fmla="val 5263"/>
            </a:avLst>
          </a:prstGeom>
          <a:solidFill>
            <a:srgbClr val="FBF6E9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914400" y="4160520"/>
            <a:ext cx="731520" cy="731520"/>
          </a:xfrm>
          <a:prstGeom prst="ellipse">
            <a:avLst/>
          </a:prstGeom>
          <a:solidFill>
            <a:srgbClr val="D9A441"/>
          </a:solidFill>
          <a:ln/>
        </p:spPr>
      </p:sp>
      <p:pic>
        <p:nvPicPr>
          <p:cNvPr id="14" name="Image 0" descr="/home/claude/sql_pptx/icon_listo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992" y="4325112"/>
            <a:ext cx="402336" cy="402336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920240" y="3977640"/>
            <a:ext cx="9418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ほかにも、テーブル名を変更する構文などが用意されている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920240" y="4526280"/>
            <a:ext cx="941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複数のカラムをまとめて変更するような、少し複雑な構文もあります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17320" cy="384048"/>
          </a:xfrm>
          <a:prstGeom prst="roundRect">
            <a:avLst>
              <a:gd name="adj" fmla="val 19048"/>
            </a:avLst>
          </a:prstGeom>
          <a:solidFill>
            <a:srgbClr val="0F6F6B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11480"/>
            <a:ext cx="14173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⑤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224028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バックアップ・リストア(1)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48640" y="960120"/>
            <a:ext cx="10332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データベースを「保存（バックアップ）」し、「復元（リストア）」する章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960120" y="1645920"/>
            <a:ext cx="4663440" cy="2286000"/>
          </a:xfrm>
          <a:prstGeom prst="roundRect">
            <a:avLst>
              <a:gd name="adj" fmla="val 4800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1234440" y="1920240"/>
            <a:ext cx="777240" cy="7772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8" name="Image 0" descr="/home/claude/sql_pptx/icon_sav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176" y="2093976"/>
            <a:ext cx="429768" cy="42976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194560" y="193852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バックアップ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1280160" y="2834640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データベース全体やテーブル単位で</a:t>
            </a:r>
            <a:endParaRPr lang="en-US" sz="13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バックアップファイルを作成する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6172200" y="1645920"/>
            <a:ext cx="4663440" cy="2286000"/>
          </a:xfrm>
          <a:prstGeom prst="roundRect">
            <a:avLst>
              <a:gd name="adj" fmla="val 4800"/>
            </a:avLst>
          </a:prstGeom>
          <a:solidFill>
            <a:srgbClr val="E8F3F2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446520" y="1920240"/>
            <a:ext cx="777240" cy="777240"/>
          </a:xfrm>
          <a:prstGeom prst="ellipse">
            <a:avLst/>
          </a:prstGeom>
          <a:solidFill>
            <a:srgbClr val="0F6F6B"/>
          </a:solidFill>
          <a:ln/>
        </p:spPr>
      </p:sp>
      <p:pic>
        <p:nvPicPr>
          <p:cNvPr id="13" name="Image 1" descr="/home/claude/sql_pptx/icon_und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0256" y="2093976"/>
            <a:ext cx="429768" cy="42976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406640" y="1938528"/>
            <a:ext cx="3200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リストア</a:t>
            </a:r>
            <a:endParaRPr lang="en-US" sz="1900" dirty="0"/>
          </a:p>
        </p:txBody>
      </p:sp>
      <p:sp>
        <p:nvSpPr>
          <p:cNvPr id="15" name="Text 11"/>
          <p:cNvSpPr/>
          <p:nvPr/>
        </p:nvSpPr>
        <p:spPr>
          <a:xfrm>
            <a:off x="6492240" y="2834640"/>
            <a:ext cx="40233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作成したバックアップファイルから</a:t>
            </a:r>
            <a:endParaRPr lang="en-US" sz="13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データベースを復元する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623560" y="246888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2BAF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7" name="Shape 13"/>
          <p:cNvSpPr/>
          <p:nvPr/>
        </p:nvSpPr>
        <p:spPr>
          <a:xfrm>
            <a:off x="960120" y="4297680"/>
            <a:ext cx="10241280" cy="1417320"/>
          </a:xfrm>
          <a:prstGeom prst="roundRect">
            <a:avLst>
              <a:gd name="adj" fmla="val 6452"/>
            </a:avLst>
          </a:prstGeom>
          <a:solidFill>
            <a:srgbClr val="FBF6E9"/>
          </a:solidFill>
          <a:ln/>
          <a:effectLst>
            <a:outerShdw blurRad="1016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Shape 14"/>
          <p:cNvSpPr/>
          <p:nvPr/>
        </p:nvSpPr>
        <p:spPr>
          <a:xfrm>
            <a:off x="1280160" y="4636008"/>
            <a:ext cx="731520" cy="731520"/>
          </a:xfrm>
          <a:prstGeom prst="ellipse">
            <a:avLst/>
          </a:prstGeom>
          <a:solidFill>
            <a:srgbClr val="D9A441"/>
          </a:solidFill>
          <a:ln/>
        </p:spPr>
      </p:sp>
      <p:pic>
        <p:nvPicPr>
          <p:cNvPr id="19" name="Image 2" descr="/home/claude/sql_pptx/icon_listol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752" y="4800600"/>
            <a:ext cx="402336" cy="402336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2194560" y="480060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F2D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実際の操作は、mysqldumpというコマンドを使って行う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457200" y="6446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SQL課題 第1章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A6E6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リゾート">
  <a:themeElements>
    <a:clrScheme name="リゾート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リゾート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リゾート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1575</TotalTime>
  <Words>411</Words>
  <Application>Microsoft Office PowerPoint</Application>
  <PresentationFormat>ユーザー設定</PresentationFormat>
  <Paragraphs>152</Paragraphs>
  <Slides>10</Slides>
  <Notes>10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1" baseType="lpstr">
      <vt:lpstr>リゾート</vt:lpstr>
      <vt:lpstr>スライド 1</vt:lpstr>
      <vt:lpstr>スライド 2</vt:lpstr>
      <vt:lpstr>スライド 3</vt:lpstr>
      <vt:lpstr>スライド 4</vt:lpstr>
      <vt:lpstr>スライド 5</vt:lpstr>
      <vt:lpstr>スライド 6</vt:lpstr>
      <vt:lpstr>スライド 7</vt:lpstr>
      <vt:lpstr>スライド 8</vt:lpstr>
      <vt:lpstr>スライド 9</vt:lpstr>
      <vt:lpstr>スライド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SQL課題 第1章</dc:title>
  <dc:subject>PptxGenJS Presentation</dc:subject>
  <dc:creator>SQL課題 第1章</dc:creator>
  <cp:lastModifiedBy>TakumiNishigaya</cp:lastModifiedBy>
  <cp:revision>71</cp:revision>
  <dcterms:created xsi:type="dcterms:W3CDTF">2026-06-29T00:28:29Z</dcterms:created>
  <dcterms:modified xsi:type="dcterms:W3CDTF">2026-06-30T06:21:53Z</dcterms:modified>
</cp:coreProperties>
</file>